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84" r:id="rId5"/>
    <p:sldId id="285" r:id="rId6"/>
    <p:sldId id="292" r:id="rId7"/>
    <p:sldId id="293" r:id="rId8"/>
    <p:sldId id="287" r:id="rId9"/>
    <p:sldId id="288" r:id="rId10"/>
    <p:sldId id="28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5332" autoAdjust="0"/>
  </p:normalViewPr>
  <p:slideViewPr>
    <p:cSldViewPr snapToGrid="0">
      <p:cViewPr varScale="1">
        <p:scale>
          <a:sx n="66" d="100"/>
          <a:sy n="66" d="100"/>
        </p:scale>
        <p:origin x="68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05BF9-158C-4AB6-98DD-B4AF297FADBB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C896-0DF4-4F19-958B-C87BCF31BA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04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5D7F-22B7-4D75-AF9F-0E713C280EE5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9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AA1D-EBE5-4C7E-A693-D693FA39154E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87B1-7760-4227-870F-35571F59DEE4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C95A-6000-4F63-86A6-F02CCD5E9F0A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74DA-1A51-4BEC-A158-56EAF5654F62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6ECC-E38E-4AD9-B257-9214EA18C8FE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95DF-9717-47C2-9745-1F1ABBE9B1EB}" type="datetime1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4CCD-417A-4F33-8BB7-E4611B84210C}" type="datetime1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80C9-A66D-46F0-AECA-6B125C98CD06}" type="datetime1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4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597F-70DD-4BDA-B0BF-B2C2A5000BA3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44E-3BE5-49A8-982F-C41D9437AB5E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0148-C193-4542-A7C0-1A66E928D513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11201" y="2352770"/>
            <a:ext cx="10778559" cy="3195332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48640" y="1837106"/>
            <a:ext cx="10641873" cy="18055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de-DE" sz="3200" b="1" dirty="0" err="1" smtClean="0">
                <a:solidFill>
                  <a:srgbClr val="19486A"/>
                </a:solidFill>
              </a:rPr>
              <a:t>Faculty</a:t>
            </a:r>
            <a:r>
              <a:rPr lang="de-DE" sz="3200" b="1" dirty="0" smtClean="0">
                <a:solidFill>
                  <a:srgbClr val="19486A"/>
                </a:solidFill>
              </a:rPr>
              <a:t> </a:t>
            </a:r>
            <a:r>
              <a:rPr lang="de-DE" sz="3200" b="1" dirty="0" err="1" smtClean="0">
                <a:solidFill>
                  <a:srgbClr val="19486A"/>
                </a:solidFill>
              </a:rPr>
              <a:t>of</a:t>
            </a:r>
            <a:r>
              <a:rPr lang="de-DE" sz="3200" b="1" dirty="0" smtClean="0">
                <a:solidFill>
                  <a:srgbClr val="19486A"/>
                </a:solidFill>
              </a:rPr>
              <a:t> </a:t>
            </a:r>
            <a:r>
              <a:rPr lang="de-DE" sz="3200" b="1" dirty="0" err="1" smtClean="0">
                <a:solidFill>
                  <a:srgbClr val="19486A"/>
                </a:solidFill>
              </a:rPr>
              <a:t>Social</a:t>
            </a:r>
            <a:r>
              <a:rPr lang="de-DE" sz="3200" b="1" dirty="0" smtClean="0">
                <a:solidFill>
                  <a:srgbClr val="19486A"/>
                </a:solidFill>
              </a:rPr>
              <a:t> Science</a:t>
            </a:r>
          </a:p>
          <a:p>
            <a:pPr algn="ctr"/>
            <a:r>
              <a:rPr lang="de-DE" sz="3200" b="1" dirty="0" smtClean="0">
                <a:solidFill>
                  <a:srgbClr val="19486A"/>
                </a:solidFill>
              </a:rPr>
              <a:t>Ruhr-University Bochum</a:t>
            </a:r>
            <a:r>
              <a:rPr lang="de-DE" sz="3200" dirty="0" smtClean="0">
                <a:solidFill>
                  <a:srgbClr val="19486A"/>
                </a:solidFill>
              </a:rPr>
              <a:t> </a:t>
            </a:r>
            <a:endParaRPr lang="de-DE" sz="3200" dirty="0">
              <a:solidFill>
                <a:srgbClr val="19486A"/>
              </a:solidFill>
            </a:endParaRPr>
          </a:p>
          <a:p>
            <a:pPr algn="ctr"/>
            <a:endParaRPr lang="de-DE" sz="3200" dirty="0">
              <a:solidFill>
                <a:srgbClr val="19486A"/>
              </a:solidFill>
            </a:endParaRPr>
          </a:p>
          <a:p>
            <a:pPr defTabSz="609630"/>
            <a:endParaRPr lang="de-DE" sz="2133" dirty="0">
              <a:solidFill>
                <a:prstClr val="black"/>
              </a:solidFill>
              <a:latin typeface="Open Sauce Sans" panose="00000500000000000000" pitchFamily="2" charset="0"/>
            </a:endParaRPr>
          </a:p>
        </p:txBody>
      </p: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42159"/>
            <a:ext cx="854188" cy="98374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630"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1" name="Group 2"/>
          <p:cNvGrpSpPr/>
          <p:nvPr/>
        </p:nvGrpSpPr>
        <p:grpSpPr>
          <a:xfrm>
            <a:off x="630453" y="594982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6801" y="5932717"/>
            <a:ext cx="3718882" cy="816935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2" y="261479"/>
            <a:ext cx="2883764" cy="1542245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928" y="-34580"/>
            <a:ext cx="1282808" cy="128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7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15074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 smtClean="0"/>
              <a:t>Faculty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Social</a:t>
            </a:r>
            <a:r>
              <a:rPr lang="de-DE" b="1" dirty="0" smtClean="0"/>
              <a:t> Science, Ruhr-University Bochum: </a:t>
            </a:r>
            <a:r>
              <a:rPr lang="de-DE" b="1" dirty="0" err="1" smtClean="0"/>
              <a:t>structure</a:t>
            </a:r>
            <a:r>
              <a:rPr lang="de-DE" b="1" dirty="0" smtClean="0"/>
              <a:t> &amp; </a:t>
            </a:r>
            <a:r>
              <a:rPr lang="de-DE" b="1" dirty="0" err="1" smtClean="0"/>
              <a:t>numbers</a:t>
            </a:r>
            <a:endParaRPr lang="en-GB" b="1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106920" y="1089251"/>
            <a:ext cx="4781558" cy="357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7 Teaching &amp; Research Areas </a:t>
            </a:r>
            <a:endParaRPr lang="de-DE" sz="2400" b="1" dirty="0" smtClean="0"/>
          </a:p>
          <a:p>
            <a:r>
              <a:rPr lang="de-DE" sz="2400" dirty="0" err="1" smtClean="0"/>
              <a:t>Sociology</a:t>
            </a:r>
            <a:endParaRPr lang="de-DE" sz="2400" dirty="0"/>
          </a:p>
          <a:p>
            <a:r>
              <a:rPr lang="de-DE" sz="2400" dirty="0" smtClean="0"/>
              <a:t>Political Science</a:t>
            </a:r>
          </a:p>
          <a:p>
            <a:r>
              <a:rPr lang="de-DE" sz="2400" dirty="0" err="1" smtClean="0"/>
              <a:t>Social</a:t>
            </a:r>
            <a:r>
              <a:rPr lang="de-DE" sz="2400" dirty="0" smtClean="0"/>
              <a:t> Economics / </a:t>
            </a:r>
            <a:r>
              <a:rPr lang="de-DE" sz="2400" dirty="0" err="1" smtClean="0"/>
              <a:t>Social</a:t>
            </a:r>
            <a:r>
              <a:rPr lang="de-DE" sz="2400" dirty="0" smtClean="0"/>
              <a:t> </a:t>
            </a:r>
            <a:r>
              <a:rPr lang="de-DE" sz="2400" dirty="0" err="1" smtClean="0"/>
              <a:t>Policy</a:t>
            </a:r>
            <a:endParaRPr lang="de-DE" sz="2400" dirty="0" smtClean="0"/>
          </a:p>
          <a:p>
            <a:r>
              <a:rPr lang="de-DE" sz="2400" dirty="0" err="1" smtClean="0"/>
              <a:t>Social</a:t>
            </a:r>
            <a:r>
              <a:rPr lang="de-DE" sz="2400" dirty="0" smtClean="0"/>
              <a:t> </a:t>
            </a:r>
            <a:r>
              <a:rPr lang="de-DE" sz="2400" dirty="0" err="1" smtClean="0"/>
              <a:t>Psychology</a:t>
            </a:r>
            <a:r>
              <a:rPr lang="de-DE" sz="2400" dirty="0" smtClean="0"/>
              <a:t> / </a:t>
            </a:r>
            <a:r>
              <a:rPr lang="de-DE" sz="2400" dirty="0" err="1" smtClean="0"/>
              <a:t>Social</a:t>
            </a:r>
            <a:r>
              <a:rPr lang="de-DE" sz="2400" dirty="0" smtClean="0"/>
              <a:t> Anthropology</a:t>
            </a:r>
          </a:p>
          <a:p>
            <a:r>
              <a:rPr lang="de-DE" sz="2400" dirty="0" smtClean="0"/>
              <a:t>Gender Studies</a:t>
            </a:r>
          </a:p>
          <a:p>
            <a:r>
              <a:rPr lang="de-DE" sz="2400" dirty="0" err="1" smtClean="0"/>
              <a:t>Social</a:t>
            </a:r>
            <a:r>
              <a:rPr lang="de-DE" sz="2400" dirty="0" smtClean="0"/>
              <a:t> Science </a:t>
            </a:r>
            <a:r>
              <a:rPr lang="de-DE" sz="2400" dirty="0" err="1" smtClean="0"/>
              <a:t>Didactics</a:t>
            </a:r>
            <a:endParaRPr lang="de-DE" sz="2400" dirty="0" smtClean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544" y="4199776"/>
            <a:ext cx="4283456" cy="2677160"/>
          </a:xfrm>
          <a:prstGeom prst="rect">
            <a:avLst/>
          </a:prstGeom>
        </p:spPr>
      </p:pic>
      <p:sp>
        <p:nvSpPr>
          <p:cNvPr id="17" name="Inhaltsplatzhalter 8"/>
          <p:cNvSpPr txBox="1">
            <a:spLocks/>
          </p:cNvSpPr>
          <p:nvPr/>
        </p:nvSpPr>
        <p:spPr>
          <a:xfrm>
            <a:off x="304799" y="2782752"/>
            <a:ext cx="4782055" cy="4570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400" b="1" dirty="0" err="1" smtClean="0"/>
              <a:t>Faculty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Social</a:t>
            </a:r>
            <a:r>
              <a:rPr lang="de-DE" sz="2400" b="1" dirty="0" smtClean="0"/>
              <a:t> Science</a:t>
            </a:r>
            <a:endParaRPr lang="de-DE" dirty="0" smtClean="0"/>
          </a:p>
        </p:txBody>
      </p:sp>
      <p:grpSp>
        <p:nvGrpSpPr>
          <p:cNvPr id="48" name="Gruppieren 47"/>
          <p:cNvGrpSpPr/>
          <p:nvPr/>
        </p:nvGrpSpPr>
        <p:grpSpPr>
          <a:xfrm>
            <a:off x="3491141" y="1864767"/>
            <a:ext cx="615779" cy="2425617"/>
            <a:chOff x="3491141" y="1962202"/>
            <a:chExt cx="615779" cy="2425617"/>
          </a:xfrm>
        </p:grpSpPr>
        <p:cxnSp>
          <p:nvCxnSpPr>
            <p:cNvPr id="18" name="Gerader Verbinder 17"/>
            <p:cNvCxnSpPr/>
            <p:nvPr/>
          </p:nvCxnSpPr>
          <p:spPr>
            <a:xfrm flipV="1">
              <a:off x="3560164" y="1962202"/>
              <a:ext cx="546756" cy="9563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flipV="1">
              <a:off x="3643582" y="2499703"/>
              <a:ext cx="463338" cy="4504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>
              <a:off x="3668742" y="3280863"/>
              <a:ext cx="433102" cy="6178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 flipV="1">
              <a:off x="3643582" y="2812003"/>
              <a:ext cx="403762" cy="2641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3668742" y="3181706"/>
              <a:ext cx="378419" cy="131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>
              <a:off x="3491141" y="3317117"/>
              <a:ext cx="605627" cy="10707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Inhaltsplatzhalter 8"/>
          <p:cNvSpPr txBox="1">
            <a:spLocks/>
          </p:cNvSpPr>
          <p:nvPr/>
        </p:nvSpPr>
        <p:spPr>
          <a:xfrm>
            <a:off x="1512273" y="4891283"/>
            <a:ext cx="2677409" cy="3000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400" b="1" dirty="0" smtClean="0"/>
              <a:t>Teaching </a:t>
            </a:r>
            <a:r>
              <a:rPr lang="de-DE" sz="2400" b="1" dirty="0" err="1" smtClean="0"/>
              <a:t>Staff</a:t>
            </a:r>
            <a:endParaRPr lang="de-DE" sz="2400" b="1" dirty="0" smtClean="0"/>
          </a:p>
          <a:p>
            <a:r>
              <a:rPr lang="de-DE" dirty="0" smtClean="0"/>
              <a:t>Professors: 18</a:t>
            </a:r>
          </a:p>
          <a:p>
            <a:r>
              <a:rPr lang="de-DE" dirty="0" smtClean="0"/>
              <a:t>Researchers: 43</a:t>
            </a:r>
          </a:p>
          <a:p>
            <a:r>
              <a:rPr lang="de-DE" dirty="0" err="1" smtClean="0"/>
              <a:t>Numerous</a:t>
            </a:r>
            <a:r>
              <a:rPr lang="de-DE" dirty="0" smtClean="0"/>
              <a:t> </a:t>
            </a:r>
            <a:r>
              <a:rPr lang="de-DE" dirty="0" err="1" smtClean="0"/>
              <a:t>lecturers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9" name="Inhaltsplatzhalter 8"/>
          <p:cNvSpPr txBox="1">
            <a:spLocks/>
          </p:cNvSpPr>
          <p:nvPr/>
        </p:nvSpPr>
        <p:spPr>
          <a:xfrm>
            <a:off x="4970955" y="4891282"/>
            <a:ext cx="2677409" cy="3000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/>
              <a:t>Students</a:t>
            </a:r>
          </a:p>
          <a:p>
            <a:r>
              <a:rPr lang="en-US" dirty="0" smtClean="0"/>
              <a:t>2.500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13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 smtClean="0"/>
              <a:t>Faculty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Social</a:t>
            </a:r>
            <a:r>
              <a:rPr lang="de-DE" b="1" dirty="0" smtClean="0"/>
              <a:t> Science, Ruhr-University Bochum: </a:t>
            </a:r>
            <a:r>
              <a:rPr lang="de-DE" b="1" dirty="0" err="1" smtClean="0"/>
              <a:t>Programs</a:t>
            </a:r>
            <a:r>
              <a:rPr lang="de-DE" b="1" dirty="0" smtClean="0"/>
              <a:t> </a:t>
            </a:r>
            <a:endParaRPr lang="en-GB" b="1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dirty="0" smtClean="0"/>
              <a:t>Bachelor </a:t>
            </a:r>
            <a:r>
              <a:rPr lang="en-US" sz="2600" b="1" dirty="0"/>
              <a:t>of Arts/Undergraduate degrees</a:t>
            </a:r>
          </a:p>
          <a:p>
            <a:pPr lvl="1"/>
            <a:r>
              <a:rPr lang="en-US" dirty="0" smtClean="0"/>
              <a:t>B.A</a:t>
            </a:r>
            <a:r>
              <a:rPr lang="en-US" dirty="0"/>
              <a:t>. „Social </a:t>
            </a:r>
            <a:r>
              <a:rPr lang="en-US" dirty="0" smtClean="0"/>
              <a:t>Science“</a:t>
            </a:r>
          </a:p>
          <a:p>
            <a:pPr lvl="1"/>
            <a:r>
              <a:rPr lang="en-US" dirty="0" smtClean="0"/>
              <a:t>B.A</a:t>
            </a:r>
            <a:r>
              <a:rPr lang="en-US" dirty="0"/>
              <a:t>. „Culture, Individual, and </a:t>
            </a:r>
            <a:r>
              <a:rPr lang="en-US" dirty="0" smtClean="0"/>
              <a:t>Society“ (2-subject-model)</a:t>
            </a:r>
          </a:p>
          <a:p>
            <a:pPr lvl="1"/>
            <a:r>
              <a:rPr lang="en-US" dirty="0" smtClean="0"/>
              <a:t>B.A</a:t>
            </a:r>
            <a:r>
              <a:rPr lang="en-US" dirty="0"/>
              <a:t>. „Politics, Economics, and Society</a:t>
            </a:r>
            <a:r>
              <a:rPr lang="en-US" dirty="0" smtClean="0"/>
              <a:t>“</a:t>
            </a:r>
            <a:r>
              <a:rPr lang="en-US" dirty="0"/>
              <a:t>(</a:t>
            </a:r>
            <a:r>
              <a:rPr lang="en-US" dirty="0" smtClean="0"/>
              <a:t>2-subject-model</a:t>
            </a:r>
            <a:r>
              <a:rPr lang="en-US" dirty="0"/>
              <a:t>)</a:t>
            </a:r>
          </a:p>
          <a:p>
            <a:r>
              <a:rPr lang="en-US" sz="2600" b="1" dirty="0"/>
              <a:t>Master of Arts/Master </a:t>
            </a:r>
            <a:r>
              <a:rPr lang="en-US" sz="2600" b="1" dirty="0" smtClean="0"/>
              <a:t>degrees</a:t>
            </a:r>
          </a:p>
          <a:p>
            <a:pPr lvl="1"/>
            <a:r>
              <a:rPr lang="en-US" dirty="0" smtClean="0"/>
              <a:t>M.A</a:t>
            </a:r>
            <a:r>
              <a:rPr lang="en-US" dirty="0"/>
              <a:t>. Social Science with the following study </a:t>
            </a:r>
            <a:r>
              <a:rPr lang="en-US" dirty="0" err="1"/>
              <a:t>programmes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„</a:t>
            </a:r>
            <a:r>
              <a:rPr lang="en-US" dirty="0"/>
              <a:t>Management and Regulation of Work, Economy and </a:t>
            </a:r>
            <a:r>
              <a:rPr lang="en-US" dirty="0" err="1"/>
              <a:t>Organisation</a:t>
            </a:r>
            <a:r>
              <a:rPr lang="en-US" dirty="0" smtClean="0"/>
              <a:t>“ (Double Degree Option Puebla, Mexico)</a:t>
            </a:r>
          </a:p>
          <a:p>
            <a:pPr lvl="2"/>
            <a:r>
              <a:rPr lang="en-US" dirty="0" smtClean="0"/>
              <a:t>„</a:t>
            </a:r>
            <a:r>
              <a:rPr lang="en-US" dirty="0"/>
              <a:t>Health Care Systems and Health Care Economics</a:t>
            </a:r>
            <a:r>
              <a:rPr lang="en-US" dirty="0" smtClean="0"/>
              <a:t>“</a:t>
            </a:r>
          </a:p>
          <a:p>
            <a:pPr lvl="2"/>
            <a:r>
              <a:rPr lang="en-US" dirty="0" smtClean="0"/>
              <a:t>„</a:t>
            </a:r>
            <a:r>
              <a:rPr lang="en-US" dirty="0"/>
              <a:t>Urban and Regional Planning</a:t>
            </a:r>
            <a:r>
              <a:rPr lang="en-US" dirty="0" smtClean="0"/>
              <a:t>“</a:t>
            </a:r>
          </a:p>
          <a:p>
            <a:pPr lvl="2"/>
            <a:r>
              <a:rPr lang="en-US" dirty="0" smtClean="0"/>
              <a:t>„</a:t>
            </a:r>
            <a:r>
              <a:rPr lang="en-US" dirty="0" err="1"/>
              <a:t>Globalisation</a:t>
            </a:r>
            <a:r>
              <a:rPr lang="en-US" dirty="0"/>
              <a:t>, </a:t>
            </a:r>
            <a:r>
              <a:rPr lang="en-US" dirty="0" err="1"/>
              <a:t>Transnationalisation</a:t>
            </a:r>
            <a:r>
              <a:rPr lang="en-US" dirty="0"/>
              <a:t>, and Governance</a:t>
            </a:r>
            <a:r>
              <a:rPr lang="en-US" dirty="0" smtClean="0"/>
              <a:t>“ (</a:t>
            </a:r>
            <a:r>
              <a:rPr lang="en-US" dirty="0"/>
              <a:t>Double Degree Option </a:t>
            </a:r>
            <a:r>
              <a:rPr lang="en-US" dirty="0" smtClean="0"/>
              <a:t>Wroclaw, Poland)</a:t>
            </a:r>
          </a:p>
          <a:p>
            <a:pPr lvl="2"/>
            <a:r>
              <a:rPr lang="en-US" dirty="0" smtClean="0"/>
              <a:t>„</a:t>
            </a:r>
            <a:r>
              <a:rPr lang="en-US" dirty="0"/>
              <a:t>Culture and Person</a:t>
            </a:r>
            <a:r>
              <a:rPr lang="en-US" dirty="0" smtClean="0"/>
              <a:t>“</a:t>
            </a:r>
          </a:p>
          <a:p>
            <a:pPr lvl="2"/>
            <a:r>
              <a:rPr lang="en-US" dirty="0" smtClean="0"/>
              <a:t>„</a:t>
            </a:r>
            <a:r>
              <a:rPr lang="en-US" dirty="0"/>
              <a:t>Methods of Social </a:t>
            </a:r>
            <a:r>
              <a:rPr lang="en-US" dirty="0" smtClean="0"/>
              <a:t>Research”</a:t>
            </a:r>
          </a:p>
          <a:p>
            <a:pPr lvl="1"/>
            <a:r>
              <a:rPr lang="en-US" dirty="0" smtClean="0"/>
              <a:t>M.Ed</a:t>
            </a:r>
            <a:r>
              <a:rPr lang="en-US" dirty="0"/>
              <a:t>. „Social Science”</a:t>
            </a:r>
            <a:endParaRPr lang="en-GB" sz="2600" dirty="0"/>
          </a:p>
          <a:p>
            <a:r>
              <a:rPr lang="en-US" sz="2600" b="1" dirty="0" smtClean="0"/>
              <a:t>Master of Arts/ Master degrees in cooperation with other faculties</a:t>
            </a:r>
          </a:p>
          <a:p>
            <a:pPr lvl="1"/>
            <a:r>
              <a:rPr lang="en-US" dirty="0" smtClean="0"/>
              <a:t>M.A. International Gender Studies </a:t>
            </a:r>
            <a:r>
              <a:rPr lang="en-US" dirty="0"/>
              <a:t>(Double Degree Option </a:t>
            </a:r>
            <a:r>
              <a:rPr lang="en-US" dirty="0" smtClean="0"/>
              <a:t>Graz, Austria)</a:t>
            </a:r>
          </a:p>
          <a:p>
            <a:pPr lvl="1"/>
            <a:r>
              <a:rPr lang="en-US" dirty="0" smtClean="0"/>
              <a:t>M.A. Gender Studies (2-subject model)</a:t>
            </a:r>
          </a:p>
          <a:p>
            <a:pPr lvl="1"/>
            <a:r>
              <a:rPr lang="en-US" dirty="0" smtClean="0"/>
              <a:t>M.A. European Culture and Economy</a:t>
            </a:r>
          </a:p>
          <a:p>
            <a:pPr lvl="1"/>
            <a:r>
              <a:rPr lang="en-US" dirty="0" smtClean="0"/>
              <a:t>M.A. Ethics, Law and Politics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31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 smtClean="0"/>
              <a:t>Faculty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Social</a:t>
            </a:r>
            <a:r>
              <a:rPr lang="de-DE" b="1" dirty="0" smtClean="0"/>
              <a:t> Science, Ruhr-University Bochum: Modules</a:t>
            </a:r>
            <a:endParaRPr lang="en-GB" b="1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939450" y="987354"/>
            <a:ext cx="3614652" cy="502651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Bachelor of Arts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Social Economics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Sociology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Political Science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Cultural Psychology and Social Anthropology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Statistics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Empirical Social </a:t>
            </a:r>
            <a:r>
              <a:rPr lang="en-US" sz="1400" dirty="0"/>
              <a:t>R</a:t>
            </a:r>
            <a:r>
              <a:rPr lang="en-US" sz="1400" dirty="0" smtClean="0"/>
              <a:t>esearch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Economic and Social </a:t>
            </a:r>
            <a:r>
              <a:rPr lang="en-US" sz="1400" dirty="0"/>
              <a:t>P</a:t>
            </a:r>
            <a:r>
              <a:rPr lang="en-US" sz="1400" dirty="0" smtClean="0"/>
              <a:t>olicy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Social Structure and Social Change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Political System of Germany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Sociology of </a:t>
            </a:r>
            <a:r>
              <a:rPr lang="en-US" sz="1400" dirty="0" err="1" smtClean="0"/>
              <a:t>Labour</a:t>
            </a:r>
            <a:r>
              <a:rPr lang="en-US" sz="1400" dirty="0" smtClean="0"/>
              <a:t>, Economy and </a:t>
            </a:r>
            <a:r>
              <a:rPr lang="en-US" sz="1400" dirty="0" err="1" smtClean="0"/>
              <a:t>Organisations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Comparative Politics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Social and Cultural Psychology</a:t>
            </a:r>
          </a:p>
          <a:p>
            <a:pPr>
              <a:spcBef>
                <a:spcPts val="0"/>
              </a:spcBef>
            </a:pPr>
            <a:r>
              <a:rPr lang="en-US" sz="1400" dirty="0" err="1" smtClean="0"/>
              <a:t>Labour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err="1" smtClean="0"/>
              <a:t>Internationalisation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International Relations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Social and Cultural Anthropology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Political System and Economic Policy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Urban and </a:t>
            </a:r>
            <a:r>
              <a:rPr lang="en-GB" sz="1400" dirty="0"/>
              <a:t>R</a:t>
            </a:r>
            <a:r>
              <a:rPr lang="en-GB" sz="1400" dirty="0" smtClean="0"/>
              <a:t>egional Development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International Structures and Processes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Cultural Change and Migration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Methods of Data Collection and Analysis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European Union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Social Science Education</a:t>
            </a:r>
          </a:p>
          <a:p>
            <a:pPr>
              <a:spcBef>
                <a:spcPts val="0"/>
              </a:spcBef>
            </a:pPr>
            <a:endParaRPr lang="en-GB" sz="1300" b="1" dirty="0"/>
          </a:p>
        </p:txBody>
      </p:sp>
      <p:sp>
        <p:nvSpPr>
          <p:cNvPr id="14" name="Inhaltsplatzhalter 8"/>
          <p:cNvSpPr txBox="1">
            <a:spLocks/>
          </p:cNvSpPr>
          <p:nvPr/>
        </p:nvSpPr>
        <p:spPr>
          <a:xfrm>
            <a:off x="5611946" y="987354"/>
            <a:ext cx="4881881" cy="5481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400" b="1" dirty="0" smtClean="0"/>
              <a:t>Master of Arts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Social Science Theories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Qualitative Methods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Methods and Statistics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Labour and Organisation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Regulation of Employment and Participation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Business Locations and Fields of Economy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Health Economics and Health Policy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Health and Society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Public Health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Urban and Regional Research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Local and Regional Politics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Area and Development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Internationalisation and </a:t>
            </a:r>
            <a:r>
              <a:rPr lang="en-GB" sz="1400" dirty="0" err="1" smtClean="0"/>
              <a:t>Transnationalisation</a:t>
            </a: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International Institutions and Processes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Europeanisation, Democracy and Governance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Cultural Psychology, Cultural and Social Theory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Culture and Gender</a:t>
            </a:r>
          </a:p>
          <a:p>
            <a:pPr>
              <a:spcBef>
                <a:spcPts val="0"/>
              </a:spcBef>
            </a:pPr>
            <a:r>
              <a:rPr lang="en-GB" sz="1400" dirty="0" err="1" smtClean="0"/>
              <a:t>Interculturality</a:t>
            </a: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Advanced Data Analysis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Methods of Empirical Social Research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Methodological Aspects of Data Analysis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Didactics, Evaluation and Teaching Research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Fields of Social Science Teaching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Didactical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62267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/>
              <a:t>Faculty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Social</a:t>
            </a:r>
            <a:r>
              <a:rPr lang="de-DE" b="1" dirty="0"/>
              <a:t> Science, Ruhr-University </a:t>
            </a:r>
            <a:r>
              <a:rPr lang="de-DE" b="1" dirty="0" smtClean="0"/>
              <a:t>Bochum: Research</a:t>
            </a:r>
            <a:endParaRPr lang="en-GB" b="1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703943" y="885370"/>
            <a:ext cx="11017794" cy="57186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b="1" dirty="0" smtClean="0"/>
              <a:t>Research Areas</a:t>
            </a:r>
          </a:p>
          <a:p>
            <a:r>
              <a:rPr lang="en-GB" sz="1600" b="1" dirty="0" smtClean="0"/>
              <a:t>Textures of </a:t>
            </a:r>
            <a:r>
              <a:rPr lang="en-GB" sz="1600" b="1" dirty="0" err="1" smtClean="0"/>
              <a:t>Gobalisation</a:t>
            </a:r>
            <a:r>
              <a:rPr lang="en-GB" sz="1600" b="1" dirty="0" smtClean="0"/>
              <a:t>: Breaks, Tensions and Governance</a:t>
            </a:r>
          </a:p>
          <a:p>
            <a:pPr lvl="1"/>
            <a:r>
              <a:rPr lang="en-GB" sz="1600" dirty="0" smtClean="0"/>
              <a:t>Governance as multi-lateral management of economic globalisation and shaping by societal ideas and interests</a:t>
            </a:r>
          </a:p>
          <a:p>
            <a:pPr lvl="1"/>
            <a:r>
              <a:rPr lang="en-GB" sz="1600" dirty="0" smtClean="0"/>
              <a:t>The challenge of governance in complex multi-level systems</a:t>
            </a:r>
          </a:p>
          <a:p>
            <a:pPr lvl="1"/>
            <a:r>
              <a:rPr lang="en-GB" sz="1600" dirty="0" smtClean="0"/>
              <a:t>Tensions and contradictions in textures of globalisation and their economics and societal consequences</a:t>
            </a:r>
          </a:p>
          <a:p>
            <a:pPr lvl="1"/>
            <a:r>
              <a:rPr lang="en-GB" sz="1600" dirty="0" smtClean="0"/>
              <a:t>Interdependencies of social structures and mobilisation in transnational arenas</a:t>
            </a:r>
          </a:p>
          <a:p>
            <a:pPr lvl="1"/>
            <a:r>
              <a:rPr lang="en-GB" sz="1600" dirty="0" err="1" smtClean="0"/>
              <a:t>Interweavings</a:t>
            </a:r>
            <a:r>
              <a:rPr lang="en-GB" sz="1600" dirty="0" smtClean="0"/>
              <a:t> and transformations of global, national and local systems of knowledge and norms</a:t>
            </a:r>
          </a:p>
          <a:p>
            <a:r>
              <a:rPr lang="en-GB" sz="1600" b="1" dirty="0" smtClean="0"/>
              <a:t>Public Sector and Government Action: Causes</a:t>
            </a:r>
            <a:r>
              <a:rPr lang="en-GB" sz="1600" b="1" dirty="0"/>
              <a:t>, </a:t>
            </a:r>
            <a:r>
              <a:rPr lang="en-GB" sz="1600" b="1" dirty="0" smtClean="0"/>
              <a:t>Effects </a:t>
            </a:r>
            <a:r>
              <a:rPr lang="en-GB" sz="1600" b="1" dirty="0"/>
              <a:t>and </a:t>
            </a:r>
            <a:r>
              <a:rPr lang="en-GB" sz="1600" b="1" dirty="0" smtClean="0"/>
              <a:t>Change</a:t>
            </a:r>
          </a:p>
          <a:p>
            <a:pPr lvl="1"/>
            <a:r>
              <a:rPr lang="en-GB" sz="1600" dirty="0" smtClean="0"/>
              <a:t>Public sector modernisation</a:t>
            </a:r>
          </a:p>
          <a:p>
            <a:pPr lvl="1"/>
            <a:r>
              <a:rPr lang="en-GB" sz="1600" dirty="0" smtClean="0"/>
              <a:t>Health </a:t>
            </a:r>
            <a:r>
              <a:rPr lang="en-GB" sz="1600" dirty="0"/>
              <a:t>e</a:t>
            </a:r>
            <a:r>
              <a:rPr lang="en-GB" sz="1600" dirty="0" smtClean="0"/>
              <a:t>conomy and public health</a:t>
            </a:r>
          </a:p>
          <a:p>
            <a:pPr lvl="1"/>
            <a:r>
              <a:rPr lang="en-GB" sz="1600" dirty="0" smtClean="0"/>
              <a:t>Social policy and distribution</a:t>
            </a:r>
          </a:p>
          <a:p>
            <a:pPr lvl="1"/>
            <a:r>
              <a:rPr lang="en-GB" sz="1600" dirty="0" smtClean="0"/>
              <a:t>Family and family policy</a:t>
            </a:r>
          </a:p>
          <a:p>
            <a:r>
              <a:rPr lang="en-GB" sz="1600" b="1" dirty="0" smtClean="0"/>
              <a:t>Labour and Social Structure: Dynamics, Diversity and Cohesion</a:t>
            </a:r>
          </a:p>
          <a:p>
            <a:pPr lvl="1"/>
            <a:r>
              <a:rPr lang="en-GB" sz="1600" dirty="0" smtClean="0"/>
              <a:t>Forms and </a:t>
            </a:r>
            <a:r>
              <a:rPr lang="en-GB" sz="1600" dirty="0" err="1" smtClean="0"/>
              <a:t>interdepencies</a:t>
            </a:r>
            <a:r>
              <a:rPr lang="en-GB" sz="1600" dirty="0" smtClean="0"/>
              <a:t> in the organisation of labour and value chains</a:t>
            </a:r>
          </a:p>
          <a:p>
            <a:pPr lvl="1"/>
            <a:r>
              <a:rPr lang="en-GB" sz="1600" dirty="0" smtClean="0"/>
              <a:t>Pluralisation of life forms and gender</a:t>
            </a:r>
          </a:p>
          <a:p>
            <a:pPr lvl="1"/>
            <a:r>
              <a:rPr lang="en-GB" sz="1600" dirty="0" smtClean="0"/>
              <a:t>New forms of social </a:t>
            </a:r>
            <a:r>
              <a:rPr lang="en-GB" sz="1600" dirty="0" err="1" smtClean="0"/>
              <a:t>unjustice</a:t>
            </a:r>
            <a:r>
              <a:rPr lang="en-GB" sz="1600" dirty="0" smtClean="0"/>
              <a:t> and social ties</a:t>
            </a:r>
          </a:p>
          <a:p>
            <a:pPr lvl="1"/>
            <a:r>
              <a:rPr lang="en-GB" sz="1600" dirty="0" smtClean="0"/>
              <a:t>Regulation of labour and change of labour relations</a:t>
            </a:r>
          </a:p>
          <a:p>
            <a:r>
              <a:rPr lang="en-GB" sz="1600" b="1" dirty="0" smtClean="0"/>
              <a:t>Culture, Identity and Gender: Negotiations and </a:t>
            </a:r>
            <a:r>
              <a:rPr lang="en-GB" sz="1600" b="1" dirty="0" smtClean="0"/>
              <a:t>Re-Formations</a:t>
            </a:r>
            <a:endParaRPr lang="en-GB" sz="1600" b="1" dirty="0" smtClean="0"/>
          </a:p>
          <a:p>
            <a:pPr lvl="1"/>
            <a:r>
              <a:rPr lang="en-GB" sz="1600" dirty="0" smtClean="0"/>
              <a:t>Cultural and social constitution, reproduction and transformation of personal and collective identities</a:t>
            </a:r>
          </a:p>
          <a:p>
            <a:pPr lvl="1"/>
            <a:r>
              <a:rPr lang="en-GB" sz="1600" dirty="0" smtClean="0"/>
              <a:t>Relations between individuals and groups</a:t>
            </a:r>
          </a:p>
          <a:p>
            <a:pPr lvl="1"/>
            <a:r>
              <a:rPr lang="en-GB" sz="1600" dirty="0" smtClean="0"/>
              <a:t>Cultural exchange: intercultural communication, cooperation and co-existence</a:t>
            </a:r>
          </a:p>
          <a:p>
            <a:pPr lvl="1"/>
            <a:r>
              <a:rPr lang="en-GB" sz="1600" dirty="0" smtClean="0"/>
              <a:t>Influence of media and technology on transformative learning</a:t>
            </a:r>
          </a:p>
          <a:p>
            <a:pPr lvl="1"/>
            <a:r>
              <a:rPr lang="en-GB" sz="1600" dirty="0" smtClean="0"/>
              <a:t>Change of gender relations</a:t>
            </a:r>
          </a:p>
          <a:p>
            <a:pPr lvl="1"/>
            <a:r>
              <a:rPr lang="en-GB" sz="1600" dirty="0" smtClean="0"/>
              <a:t>Relationship of collective, socio-cultural forms of knowledge and action and individual forms of subjectivity</a:t>
            </a:r>
          </a:p>
          <a:p>
            <a:pPr lvl="1"/>
            <a:endParaRPr lang="en-GB" sz="1500" b="1" dirty="0" smtClean="0"/>
          </a:p>
          <a:p>
            <a:pPr lvl="1"/>
            <a:endParaRPr lang="en-GB" sz="1200" b="1" dirty="0" smtClean="0"/>
          </a:p>
          <a:p>
            <a:endParaRPr lang="en-GB" sz="1466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8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1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b="1" dirty="0" err="1"/>
              <a:t>Faculty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Social</a:t>
            </a:r>
            <a:r>
              <a:rPr lang="de-DE" b="1" dirty="0"/>
              <a:t> Science, Ruhr-University </a:t>
            </a:r>
            <a:r>
              <a:rPr lang="de-DE" b="1" dirty="0" smtClean="0"/>
              <a:t>Bochum: Exchange</a:t>
            </a:r>
            <a:endParaRPr lang="en-GB" b="1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04552" y="1066800"/>
            <a:ext cx="11416938" cy="47833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b="1" dirty="0" smtClean="0"/>
              <a:t>Teaching</a:t>
            </a:r>
            <a:r>
              <a:rPr lang="en-GB" sz="2600" dirty="0" smtClean="0"/>
              <a:t> </a:t>
            </a:r>
            <a:r>
              <a:rPr lang="en-GB" sz="1700" dirty="0" smtClean="0"/>
              <a:t>							  </a:t>
            </a:r>
            <a:endParaRPr lang="en-GB" sz="1700" dirty="0" smtClean="0"/>
          </a:p>
          <a:p>
            <a:pPr marL="0" indent="0">
              <a:buNone/>
            </a:pPr>
            <a:r>
              <a:rPr lang="en-GB" sz="2600" b="1" dirty="0" smtClean="0"/>
              <a:t>Erasmus</a:t>
            </a:r>
            <a:endParaRPr lang="en-GB" sz="2600" b="1" dirty="0" smtClean="0"/>
          </a:p>
          <a:p>
            <a:pPr marL="0" indent="0">
              <a:buNone/>
            </a:pPr>
            <a:endParaRPr lang="en-GB" sz="1700" dirty="0"/>
          </a:p>
          <a:p>
            <a:r>
              <a:rPr lang="en-GB" sz="1700" b="1" dirty="0"/>
              <a:t>Double </a:t>
            </a:r>
            <a:r>
              <a:rPr lang="en-GB" sz="1700" b="1" dirty="0" smtClean="0"/>
              <a:t>Degrees</a:t>
            </a:r>
          </a:p>
          <a:p>
            <a:pPr lvl="1"/>
            <a:r>
              <a:rPr lang="es-ES" sz="1600" dirty="0"/>
              <a:t>Benemérita Universidad Autónoma</a:t>
            </a:r>
            <a:br>
              <a:rPr lang="es-ES" sz="1600" dirty="0"/>
            </a:br>
            <a:r>
              <a:rPr lang="es-ES" sz="1600" dirty="0"/>
              <a:t>de Puebla (</a:t>
            </a:r>
            <a:r>
              <a:rPr lang="es-ES" sz="1600" dirty="0" smtClean="0"/>
              <a:t>Mexcico)</a:t>
            </a:r>
          </a:p>
          <a:p>
            <a:pPr lvl="1"/>
            <a:r>
              <a:rPr lang="en-GB" sz="1600" dirty="0" err="1"/>
              <a:t>Uniwersytet</a:t>
            </a:r>
            <a:r>
              <a:rPr lang="en-GB" sz="1600" dirty="0"/>
              <a:t> </a:t>
            </a:r>
            <a:r>
              <a:rPr lang="en-GB" sz="1600" dirty="0" err="1"/>
              <a:t>Wroclawski</a:t>
            </a:r>
            <a:r>
              <a:rPr lang="en-GB" sz="1600" dirty="0"/>
              <a:t>, </a:t>
            </a:r>
            <a:r>
              <a:rPr lang="en-GB" sz="1600" dirty="0" err="1"/>
              <a:t>Wrocław</a:t>
            </a:r>
            <a:r>
              <a:rPr lang="en-GB" sz="1600" dirty="0"/>
              <a:t> </a:t>
            </a:r>
            <a:r>
              <a:rPr lang="en-GB" sz="1600" dirty="0" smtClean="0"/>
              <a:t>(Poland)</a:t>
            </a:r>
          </a:p>
          <a:p>
            <a:pPr lvl="1"/>
            <a:r>
              <a:rPr lang="en-GB" sz="1600" dirty="0" smtClean="0"/>
              <a:t>Karl-</a:t>
            </a:r>
            <a:r>
              <a:rPr lang="en-GB" sz="1600" dirty="0" err="1" smtClean="0"/>
              <a:t>Franzens</a:t>
            </a:r>
            <a:r>
              <a:rPr lang="en-GB" sz="1600" dirty="0" smtClean="0"/>
              <a:t>-</a:t>
            </a:r>
            <a:r>
              <a:rPr lang="en-GB" sz="1600" dirty="0" err="1" smtClean="0"/>
              <a:t>Universität</a:t>
            </a:r>
            <a:r>
              <a:rPr lang="en-GB" sz="1600" dirty="0" smtClean="0"/>
              <a:t> Graz (Austria)</a:t>
            </a:r>
          </a:p>
          <a:p>
            <a:r>
              <a:rPr lang="en-GB" sz="1700" b="1" dirty="0" smtClean="0"/>
              <a:t>Staff Exchange / Teaching cooperation</a:t>
            </a:r>
          </a:p>
          <a:p>
            <a:pPr lvl="1"/>
            <a:r>
              <a:rPr lang="de-DE" sz="1700" dirty="0" err="1" smtClean="0"/>
              <a:t>Colegio</a:t>
            </a:r>
            <a:r>
              <a:rPr lang="de-DE" sz="1700" dirty="0" smtClean="0"/>
              <a:t> </a:t>
            </a:r>
            <a:r>
              <a:rPr lang="de-DE" sz="1700" dirty="0"/>
              <a:t>de la Frontera </a:t>
            </a:r>
            <a:r>
              <a:rPr lang="de-DE" sz="1700" dirty="0" err="1"/>
              <a:t>Norte</a:t>
            </a:r>
            <a:r>
              <a:rPr lang="de-DE" sz="1700" dirty="0"/>
              <a:t>, </a:t>
            </a:r>
            <a:r>
              <a:rPr lang="de-DE" sz="1700" dirty="0" smtClean="0"/>
              <a:t>Tijuana</a:t>
            </a:r>
            <a:r>
              <a:rPr lang="de-DE" sz="1700" dirty="0"/>
              <a:t> </a:t>
            </a:r>
            <a:r>
              <a:rPr lang="de-DE" sz="1700" dirty="0" smtClean="0"/>
              <a:t>(Mexico)</a:t>
            </a:r>
          </a:p>
          <a:p>
            <a:pPr lvl="1"/>
            <a:r>
              <a:rPr lang="es-ES" sz="1700" dirty="0" smtClean="0"/>
              <a:t>Colegio </a:t>
            </a:r>
            <a:r>
              <a:rPr lang="es-ES" sz="1700" dirty="0"/>
              <a:t>de México, </a:t>
            </a:r>
            <a:r>
              <a:rPr lang="es-ES" sz="1700" dirty="0" smtClean="0"/>
              <a:t>Mexiko City (Mexico)</a:t>
            </a:r>
          </a:p>
          <a:p>
            <a:pPr lvl="1"/>
            <a:r>
              <a:rPr lang="es-ES" sz="1700" dirty="0" smtClean="0"/>
              <a:t>Benemérita </a:t>
            </a:r>
            <a:r>
              <a:rPr lang="es-ES" sz="1700" dirty="0"/>
              <a:t>Universidad </a:t>
            </a:r>
            <a:r>
              <a:rPr lang="es-ES" sz="1700" dirty="0" smtClean="0"/>
              <a:t>Autónoma</a:t>
            </a:r>
            <a:br>
              <a:rPr lang="es-ES" sz="1700" dirty="0" smtClean="0"/>
            </a:br>
            <a:r>
              <a:rPr lang="es-ES" sz="1700" dirty="0" smtClean="0"/>
              <a:t>de Puebla (Mexcico)</a:t>
            </a:r>
            <a:endParaRPr lang="en-GB" sz="1700" dirty="0"/>
          </a:p>
          <a:p>
            <a:r>
              <a:rPr lang="en-GB" sz="1700" b="1" dirty="0" smtClean="0"/>
              <a:t>“Digital Network University”</a:t>
            </a:r>
            <a:r>
              <a:rPr lang="en-GB" sz="1700" dirty="0" smtClean="0"/>
              <a:t/>
            </a:r>
            <a:br>
              <a:rPr lang="en-GB" sz="1700" dirty="0" smtClean="0"/>
            </a:br>
            <a:r>
              <a:rPr lang="en-GB" sz="1700" dirty="0" smtClean="0"/>
              <a:t>(Goethe-Institute Moscow) with universities</a:t>
            </a:r>
            <a:br>
              <a:rPr lang="en-GB" sz="1700" dirty="0" smtClean="0"/>
            </a:br>
            <a:r>
              <a:rPr lang="en-GB" sz="1700" dirty="0" smtClean="0"/>
              <a:t>in Ukraine, Georgia and Russia</a:t>
            </a:r>
          </a:p>
          <a:p>
            <a:r>
              <a:rPr lang="en-GB" sz="1700" dirty="0" smtClean="0"/>
              <a:t>UNI</a:t>
            </a:r>
            <a:r>
              <a:rPr lang="en-GB" sz="1700" b="1" dirty="0" smtClean="0"/>
              <a:t>C-</a:t>
            </a:r>
            <a:r>
              <a:rPr lang="en-GB" sz="1700" b="1" dirty="0" err="1" smtClean="0"/>
              <a:t>Cooperations</a:t>
            </a:r>
            <a:r>
              <a:rPr lang="en-GB" sz="1700" dirty="0"/>
              <a:t/>
            </a:r>
            <a:br>
              <a:rPr lang="en-GB" sz="1700" dirty="0"/>
            </a:br>
            <a:r>
              <a:rPr lang="en-GB" sz="1700" dirty="0" smtClean="0"/>
              <a:t>(e.g. </a:t>
            </a:r>
            <a:r>
              <a:rPr lang="en-US" sz="1800" dirty="0" smtClean="0"/>
              <a:t>"</a:t>
            </a:r>
            <a:r>
              <a:rPr lang="en-US" sz="1800" dirty="0"/>
              <a:t>What is transnational in </a:t>
            </a:r>
            <a:r>
              <a:rPr lang="en-US" sz="1800" dirty="0" smtClean="0"/>
              <a:t>migration?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700" dirty="0" smtClean="0"/>
              <a:t>The </a:t>
            </a:r>
            <a:r>
              <a:rPr lang="en-US" sz="1700" dirty="0"/>
              <a:t>example of UNIC-Postindustrial </a:t>
            </a:r>
            <a:r>
              <a:rPr lang="en-US" sz="1700" dirty="0" smtClean="0"/>
              <a:t>Cities” WS 21/22)</a:t>
            </a:r>
            <a:endParaRPr lang="en-US" sz="1700" dirty="0"/>
          </a:p>
          <a:p>
            <a:endParaRPr lang="en-GB" sz="17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4463"/>
              </p:ext>
            </p:extLst>
          </p:nvPr>
        </p:nvGraphicFramePr>
        <p:xfrm>
          <a:off x="5329356" y="1676768"/>
          <a:ext cx="6922403" cy="3936492"/>
        </p:xfrm>
        <a:graphic>
          <a:graphicData uri="http://schemas.openxmlformats.org/drawingml/2006/table">
            <a:tbl>
              <a:tblPr/>
              <a:tblGrid>
                <a:gridCol w="3446575">
                  <a:extLst>
                    <a:ext uri="{9D8B030D-6E8A-4147-A177-3AD203B41FA5}">
                      <a16:colId xmlns:a16="http://schemas.microsoft.com/office/drawing/2014/main" val="2695257776"/>
                    </a:ext>
                  </a:extLst>
                </a:gridCol>
                <a:gridCol w="3475828">
                  <a:extLst>
                    <a:ext uri="{9D8B030D-6E8A-4147-A177-3AD203B41FA5}">
                      <a16:colId xmlns:a16="http://schemas.microsoft.com/office/drawing/2014/main" val="4224424977"/>
                    </a:ext>
                  </a:extLst>
                </a:gridCol>
              </a:tblGrid>
              <a:tr h="3052722">
                <a:tc>
                  <a:txBody>
                    <a:bodyPr/>
                    <a:lstStyle/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Universiteit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Antwerpen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2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Belgium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Université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Liège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2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Belgium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it-IT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Plovdiv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Bulgaria)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Tallinn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Technology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Estonia)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Helsinki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Finland)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Université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Tours 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Università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degli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Studi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Padova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2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Università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 Bologna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Italy)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Università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degli Studi di Urbino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Italy)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de-DE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Università</a:t>
                      </a: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degli</a:t>
                      </a: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Studi di </a:t>
                      </a:r>
                      <a:r>
                        <a:rPr lang="de-DE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Teramo</a:t>
                      </a: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12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Italy</a:t>
                      </a:r>
                      <a:r>
                        <a:rPr lang="de-DE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Zagreb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Kroatia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Latvijas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Universitate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Riga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(Latvia)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Vilnius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2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Lithuania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de-DE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Université</a:t>
                      </a:r>
                      <a:r>
                        <a:rPr lang="de-DE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Luxembourg</a:t>
                      </a: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de-DE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Luxembourg)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Radboud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Universiteit, Nijmegen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(The Netherlands)     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tabLst>
                          <a:tab pos="107950" algn="l"/>
                        </a:tabLst>
                      </a:pP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10" marR="613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Radboud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Universiteit, Nijmegen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Netherlands)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Erasmus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College,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Rotterdam</a:t>
                      </a:r>
                      <a:r>
                        <a:rPr lang="es-ES" sz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Netherlands)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Wroclawski, </a:t>
                      </a:r>
                      <a:r>
                        <a:rPr lang="de-DE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Wrocław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Jagiellonski, Krakau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Poland)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Universidade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Coimbra, Coimbra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Portugal)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Universitatea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Babe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ș-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Bolyai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Cluj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Romania)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Universität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Switzerland)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Universidad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Complutense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Madrid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Spain)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Universidad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Oviedo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Spain)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Univerzita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Karlova, Prag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(Czech Republic)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Koç University, Istanbul 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Turkey)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Akdeniz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Üniversitesti, Antalya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(Turkey)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Middle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East Technical University, Ankara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Turkey)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Istanbul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Üniversitesi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Turkey)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defTabSz="180000" fontAlgn="base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107950" algn="l"/>
                        </a:tabLs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Eötvös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University, Budapest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(Ungarn)</a:t>
                      </a:r>
                      <a:endParaRPr lang="de-DE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10" marR="613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647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28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>
            <a:normAutofit fontScale="90000"/>
          </a:bodyPr>
          <a:lstStyle/>
          <a:p>
            <a:pPr algn="l"/>
            <a:r>
              <a:rPr lang="de-DE" b="1" dirty="0" err="1"/>
              <a:t>Faculty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Social</a:t>
            </a:r>
            <a:r>
              <a:rPr lang="de-DE" b="1" dirty="0"/>
              <a:t> Science, Ruhr-University </a:t>
            </a:r>
            <a:r>
              <a:rPr lang="de-DE" b="1" dirty="0" smtClean="0"/>
              <a:t>Bochum: open </a:t>
            </a:r>
            <a:r>
              <a:rPr lang="de-DE" b="1" dirty="0" smtClean="0"/>
              <a:t>online </a:t>
            </a:r>
            <a:r>
              <a:rPr lang="de-DE" b="1" dirty="0" err="1" smtClean="0"/>
              <a:t>courses</a:t>
            </a:r>
            <a:r>
              <a:rPr lang="de-DE" b="1" dirty="0" smtClean="0"/>
              <a:t> 2022</a:t>
            </a:r>
            <a:endParaRPr lang="en-GB" b="1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r>
              <a:rPr lang="en-GB" dirty="0" smtClean="0"/>
              <a:t>Migration </a:t>
            </a:r>
            <a:r>
              <a:rPr lang="en-GB" dirty="0"/>
              <a:t>and transnational relations in </a:t>
            </a:r>
            <a:r>
              <a:rPr lang="en-GB" dirty="0" err="1"/>
              <a:t>Postindustrial</a:t>
            </a:r>
            <a:r>
              <a:rPr lang="en-GB" dirty="0"/>
              <a:t> </a:t>
            </a:r>
            <a:r>
              <a:rPr lang="en-GB" dirty="0" smtClean="0"/>
              <a:t>Cities</a:t>
            </a:r>
          </a:p>
          <a:p>
            <a:r>
              <a:rPr lang="en-US" dirty="0"/>
              <a:t>Varieties of Capitalism, societies and politics in contemporary Latin America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0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663F0F85BCAF4F95D6FC3DCFE9EA2E" ma:contentTypeVersion="13" ma:contentTypeDescription="Create a new document." ma:contentTypeScope="" ma:versionID="5a8e01a316b39218ad57755686f767ad">
  <xsd:schema xmlns:xsd="http://www.w3.org/2001/XMLSchema" xmlns:xs="http://www.w3.org/2001/XMLSchema" xmlns:p="http://schemas.microsoft.com/office/2006/metadata/properties" xmlns:ns2="ed15161c-55a6-4af8-9c04-8ec61cc3039f" xmlns:ns3="2c2270b7-af2f-4c1d-bc55-ae301062904b" targetNamespace="http://schemas.microsoft.com/office/2006/metadata/properties" ma:root="true" ma:fieldsID="b005e4a6150ba7fdea1f72ee1d66e16d" ns2:_="" ns3:_="">
    <xsd:import namespace="ed15161c-55a6-4af8-9c04-8ec61cc3039f"/>
    <xsd:import namespace="2c2270b7-af2f-4c1d-bc55-ae30106290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5161c-55a6-4af8-9c04-8ec61cc30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270b7-af2f-4c1d-bc55-ae30106290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A3D97E-3461-447A-B0FE-80DC3271E069}">
  <ds:schemaRefs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2c2270b7-af2f-4c1d-bc55-ae301062904b"/>
    <ds:schemaRef ds:uri="http://schemas.microsoft.com/office/2006/documentManagement/types"/>
    <ds:schemaRef ds:uri="ed15161c-55a6-4af8-9c04-8ec61cc3039f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6C86378-0A49-43E5-AF11-4C2CD4414B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03A1A0-D714-4852-8025-9908C221A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15161c-55a6-4af8-9c04-8ec61cc3039f"/>
    <ds:schemaRef ds:uri="2c2270b7-af2f-4c1d-bc55-ae30106290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974</Words>
  <Application>Microsoft Office PowerPoint</Application>
  <PresentationFormat>Breitbild</PresentationFormat>
  <Paragraphs>164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Microsoft Sans Serif</vt:lpstr>
      <vt:lpstr>Open Sauce Sans</vt:lpstr>
      <vt:lpstr>Times New Roman</vt:lpstr>
      <vt:lpstr>Office Theme</vt:lpstr>
      <vt:lpstr>PowerPoint-Präsentation</vt:lpstr>
      <vt:lpstr>Faculty of Social Science, Ruhr-University Bochum: structure &amp; numbers</vt:lpstr>
      <vt:lpstr>Faculty of Social Science, Ruhr-University Bochum: Programs </vt:lpstr>
      <vt:lpstr>Faculty of Social Science, Ruhr-University Bochum: Modules</vt:lpstr>
      <vt:lpstr>Faculty of Social Science, Ruhr-University Bochum: Research</vt:lpstr>
      <vt:lpstr>Faculty of Social Science, Ruhr-University Bochum: Exchange</vt:lpstr>
      <vt:lpstr>Faculty of Social Science, Ruhr-University Bochum: open online courses 2022</vt:lpstr>
    </vt:vector>
  </TitlesOfParts>
  <Company>Ruhr-Universität Bochum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Subgroup Inter-University Mobility</dc:title>
  <dc:creator>Ricken, Judith</dc:creator>
  <cp:lastModifiedBy>ich</cp:lastModifiedBy>
  <cp:revision>272</cp:revision>
  <dcterms:created xsi:type="dcterms:W3CDTF">2021-01-19T16:30:23Z</dcterms:created>
  <dcterms:modified xsi:type="dcterms:W3CDTF">2022-03-03T09:53:21Z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0x01010003663F0F85BCAF4F95D6FC3DCFE9EA2E</vt:lpwstr>
  </property>
</Properties>
</file>